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769409-0185-4F50-9053-0B82E33DF6FB}" type="datetimeFigureOut">
              <a:rPr lang="cs-CZ" smtClean="0"/>
              <a:pPr/>
              <a:t>8.1.2013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9FDE3A-B65C-4935-95B2-9E64946B63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omed.cz/wp-content/uploads/2010/09/fig-3-04.jpg" TargetMode="External"/><Relationship Id="rId7" Type="http://schemas.openxmlformats.org/officeDocument/2006/relationships/hyperlink" Target="http://upload.wikimedia.org/wikipedia/commons/thumb/1/10/Glass_cola.jpg/774px-Glass_cola.jpg" TargetMode="External"/><Relationship Id="rId2" Type="http://schemas.openxmlformats.org/officeDocument/2006/relationships/hyperlink" Target="http://www.chemierol.wz.cz/nazvoslovi%20kyseliny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0/02/Stilles_Mineralwasser.jpg" TargetMode="External"/><Relationship Id="rId5" Type="http://schemas.openxmlformats.org/officeDocument/2006/relationships/hyperlink" Target="http://upload.wikimedia.org/wikipedia/commons/thumb/9/9b/Salpetersaeure.jpg/220px-Salpetersaeure.jpg" TargetMode="External"/><Relationship Id="rId4" Type="http://schemas.openxmlformats.org/officeDocument/2006/relationships/hyperlink" Target="http://www.drokar.cz/user/shop/big/9300(1)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204864"/>
            <a:ext cx="7406640" cy="92869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Kyslíkaté kyseliny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Vytvořte názvy nebo vzorce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kyselina chlorná</a:t>
            </a:r>
          </a:p>
          <a:p>
            <a:r>
              <a:rPr lang="cs-CZ" dirty="0" smtClean="0"/>
              <a:t>H₂</a:t>
            </a:r>
            <a:r>
              <a:rPr lang="cs-CZ" dirty="0" err="1" smtClean="0"/>
              <a:t>SiO</a:t>
            </a:r>
            <a:r>
              <a:rPr lang="cs-CZ" dirty="0" smtClean="0"/>
              <a:t>₃</a:t>
            </a:r>
          </a:p>
          <a:p>
            <a:r>
              <a:rPr lang="cs-CZ" dirty="0" smtClean="0"/>
              <a:t>kyselina chromová</a:t>
            </a:r>
          </a:p>
          <a:p>
            <a:r>
              <a:rPr lang="cs-CZ" dirty="0" smtClean="0"/>
              <a:t>HIO₄</a:t>
            </a:r>
          </a:p>
          <a:p>
            <a:r>
              <a:rPr lang="cs-CZ" dirty="0" smtClean="0"/>
              <a:t>kyselina dusitá</a:t>
            </a:r>
          </a:p>
          <a:p>
            <a:r>
              <a:rPr lang="cs-CZ" dirty="0" err="1" smtClean="0"/>
              <a:t>HMnO</a:t>
            </a:r>
            <a:r>
              <a:rPr lang="cs-CZ" dirty="0" smtClean="0"/>
              <a:t>₄</a:t>
            </a:r>
          </a:p>
          <a:p>
            <a:r>
              <a:rPr lang="cs-CZ" dirty="0" smtClean="0"/>
              <a:t>kyselina siřičitá</a:t>
            </a:r>
          </a:p>
          <a:p>
            <a:r>
              <a:rPr lang="cs-CZ" dirty="0" err="1" smtClean="0"/>
              <a:t>HBrO</a:t>
            </a:r>
            <a:r>
              <a:rPr lang="cs-CZ" dirty="0" smtClean="0"/>
              <a:t>₃</a:t>
            </a:r>
          </a:p>
          <a:p>
            <a:r>
              <a:rPr lang="cs-CZ" sz="2700" dirty="0" smtClean="0"/>
              <a:t>kyselina </a:t>
            </a:r>
            <a:r>
              <a:rPr lang="cs-CZ" sz="2700" dirty="0" err="1" smtClean="0"/>
              <a:t>trihydrogenfosforečná</a:t>
            </a:r>
            <a:endParaRPr lang="cs-CZ" sz="27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HClO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kyselina křemičitá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H₂</a:t>
            </a:r>
            <a:r>
              <a:rPr lang="cs-CZ" dirty="0" err="1" smtClean="0">
                <a:solidFill>
                  <a:srgbClr val="FF0000"/>
                </a:solidFill>
              </a:rPr>
              <a:t>CrO</a:t>
            </a:r>
            <a:r>
              <a:rPr lang="cs-CZ" dirty="0" smtClean="0">
                <a:solidFill>
                  <a:srgbClr val="FF0000"/>
                </a:solidFill>
              </a:rPr>
              <a:t>₄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kyselina jodistá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HNO₂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kyselina manganistá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H₂SO₃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kyselina bromičná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H₃PO₄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700" dirty="0" smtClean="0">
                <a:solidFill>
                  <a:schemeClr val="tx1"/>
                </a:solidFill>
              </a:rPr>
              <a:t>Zapište děje chemickými rovnicemi</a:t>
            </a:r>
            <a:endParaRPr lang="cs-CZ" sz="37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při výrobě kyseliny probíhají stejné reakce jako při vzniku kyselých dešťů:</a:t>
            </a:r>
            <a:br>
              <a:rPr lang="cs-CZ" dirty="0" smtClean="0"/>
            </a:br>
            <a:r>
              <a:rPr lang="cs-CZ" dirty="0" smtClean="0"/>
              <a:t>1. spalováním síry vzniká oxid siřičitý</a:t>
            </a:r>
            <a:br>
              <a:rPr lang="cs-CZ" dirty="0" smtClean="0"/>
            </a:br>
            <a:r>
              <a:rPr lang="cs-CZ" dirty="0" smtClean="0"/>
              <a:t>2. oxid siřičitý reaguje s kyslíkem za vzniku</a:t>
            </a:r>
            <a:br>
              <a:rPr lang="cs-CZ" dirty="0" smtClean="0"/>
            </a:br>
            <a:r>
              <a:rPr lang="cs-CZ" dirty="0" smtClean="0"/>
              <a:t>    oxidu sírového</a:t>
            </a:r>
            <a:br>
              <a:rPr lang="cs-CZ" dirty="0" smtClean="0"/>
            </a:br>
            <a:r>
              <a:rPr lang="cs-CZ" dirty="0" smtClean="0"/>
              <a:t>3. oxid siřičitý reaguje s vodou za vzniku</a:t>
            </a:r>
            <a:br>
              <a:rPr lang="cs-CZ" dirty="0" smtClean="0"/>
            </a:br>
            <a:r>
              <a:rPr lang="cs-CZ" dirty="0" smtClean="0"/>
              <a:t>    kyseliny sírové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Řešení: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1.	S + O₂ → SO₂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2.	2 SO₂ + O₂ → 2 SO₃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3.	SO₃ + H₂O → H₂SO₄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Shrnutí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Doplňte text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Kyslíkaté kyseliny jsou ……… sloučeniny ………, ……… a kyselinotvorného prvku. Jejich roztoky vedou ……… ……… . Při jejich ředění se uvolňuje ……… . Mezi nejvýznamnější kyseliny patří kyselina ………, ………, ………, ……… a ……… . Krví chemie je nazývána kyselina ………, odebíráním ……… látkám způsobuje jejich ……… . 32% kyselina sírová se používá jako náplň do ……… . Kyselina ……… je nestálá a na světle se rozkládá na ……… ……… a ……… . Přechodná tvrdost vody je způsobována kyselinou ……… . Cola obsahuje kyselinu ……… .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Řešení shrnutí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Kyslíkaté kyseliny jsou </a:t>
            </a:r>
            <a:r>
              <a:rPr lang="cs-CZ" dirty="0" smtClean="0">
                <a:solidFill>
                  <a:srgbClr val="FF0000"/>
                </a:solidFill>
              </a:rPr>
              <a:t>tříprvkové</a:t>
            </a:r>
            <a:r>
              <a:rPr lang="cs-CZ" dirty="0" smtClean="0"/>
              <a:t> sloučeniny </a:t>
            </a:r>
            <a:r>
              <a:rPr lang="cs-CZ" dirty="0" smtClean="0">
                <a:solidFill>
                  <a:srgbClr val="FF0000"/>
                </a:solidFill>
              </a:rPr>
              <a:t>vodíku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kyslíku</a:t>
            </a:r>
            <a:r>
              <a:rPr lang="cs-CZ" dirty="0" smtClean="0"/>
              <a:t> a kyselinotvorného prvku. Jejich roztoky vedou </a:t>
            </a:r>
            <a:r>
              <a:rPr lang="cs-CZ" dirty="0" smtClean="0">
                <a:solidFill>
                  <a:srgbClr val="FF0000"/>
                </a:solidFill>
              </a:rPr>
              <a:t>elektrický proud</a:t>
            </a:r>
            <a:r>
              <a:rPr lang="cs-CZ" dirty="0" smtClean="0"/>
              <a:t>. Při jejich ředění se uvolňuje </a:t>
            </a:r>
            <a:r>
              <a:rPr lang="cs-CZ" dirty="0" smtClean="0">
                <a:solidFill>
                  <a:srgbClr val="FF0000"/>
                </a:solidFill>
              </a:rPr>
              <a:t>teplo</a:t>
            </a:r>
            <a:r>
              <a:rPr lang="cs-CZ" dirty="0" smtClean="0"/>
              <a:t>. Mezi nejvýznamnější kyseliny patří kyselina </a:t>
            </a:r>
            <a:r>
              <a:rPr lang="cs-CZ" dirty="0" smtClean="0">
                <a:solidFill>
                  <a:srgbClr val="FF0000"/>
                </a:solidFill>
              </a:rPr>
              <a:t>sírová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uhličitá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dusičná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fosforečná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siřičitá</a:t>
            </a:r>
            <a:r>
              <a:rPr lang="cs-CZ" dirty="0" smtClean="0"/>
              <a:t>. Krví chemie je nazývána kyselina </a:t>
            </a:r>
            <a:r>
              <a:rPr lang="cs-CZ" dirty="0" smtClean="0">
                <a:solidFill>
                  <a:srgbClr val="FF0000"/>
                </a:solidFill>
              </a:rPr>
              <a:t>sírová</a:t>
            </a:r>
            <a:r>
              <a:rPr lang="cs-CZ" dirty="0" smtClean="0"/>
              <a:t>, odebíráním </a:t>
            </a:r>
            <a:r>
              <a:rPr lang="cs-CZ" dirty="0" smtClean="0">
                <a:solidFill>
                  <a:srgbClr val="FF0000"/>
                </a:solidFill>
              </a:rPr>
              <a:t>vody</a:t>
            </a:r>
            <a:r>
              <a:rPr lang="cs-CZ" dirty="0" smtClean="0"/>
              <a:t> látkám způsobuje jejich </a:t>
            </a:r>
            <a:r>
              <a:rPr lang="cs-CZ" dirty="0" smtClean="0">
                <a:solidFill>
                  <a:srgbClr val="FF0000"/>
                </a:solidFill>
              </a:rPr>
              <a:t>zčernání</a:t>
            </a:r>
            <a:r>
              <a:rPr lang="cs-CZ" dirty="0" smtClean="0"/>
              <a:t>. 32% kyselina sírová se používá jako náplň do </a:t>
            </a:r>
            <a:r>
              <a:rPr lang="cs-CZ" dirty="0" smtClean="0">
                <a:solidFill>
                  <a:srgbClr val="FF0000"/>
                </a:solidFill>
              </a:rPr>
              <a:t>akumulátorů</a:t>
            </a:r>
            <a:r>
              <a:rPr lang="cs-CZ" dirty="0" smtClean="0"/>
              <a:t>. Kyselina </a:t>
            </a:r>
            <a:r>
              <a:rPr lang="cs-CZ" dirty="0" smtClean="0">
                <a:solidFill>
                  <a:srgbClr val="FF0000"/>
                </a:solidFill>
              </a:rPr>
              <a:t>dusičná</a:t>
            </a:r>
            <a:r>
              <a:rPr lang="cs-CZ" dirty="0" smtClean="0"/>
              <a:t> je nestálá a na světle se rozkládá na </a:t>
            </a:r>
            <a:r>
              <a:rPr lang="cs-CZ" dirty="0" smtClean="0">
                <a:solidFill>
                  <a:srgbClr val="FF0000"/>
                </a:solidFill>
              </a:rPr>
              <a:t>oxid dusičitý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vodu</a:t>
            </a:r>
            <a:r>
              <a:rPr lang="cs-CZ" dirty="0" smtClean="0"/>
              <a:t>. Přechodná tvrdost vody je způsobována kyselinou </a:t>
            </a:r>
            <a:r>
              <a:rPr lang="cs-CZ" dirty="0" smtClean="0">
                <a:solidFill>
                  <a:srgbClr val="FF0000"/>
                </a:solidFill>
              </a:rPr>
              <a:t>uhličitou</a:t>
            </a:r>
            <a:r>
              <a:rPr lang="cs-CZ" dirty="0" smtClean="0"/>
              <a:t>. Cola obsahuje kyselinu </a:t>
            </a:r>
            <a:r>
              <a:rPr lang="cs-CZ" dirty="0" smtClean="0">
                <a:solidFill>
                  <a:srgbClr val="FF0000"/>
                </a:solidFill>
              </a:rPr>
              <a:t>fosforečná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Zdroje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chemierol.wz.cz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nazvoslovi</a:t>
            </a:r>
            <a:r>
              <a:rPr lang="cs-CZ" dirty="0" smtClean="0">
                <a:hlinkClick r:id="rId2"/>
              </a:rPr>
              <a:t>%20kyseliny.jpg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epomed.cz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wp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content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uploads</a:t>
            </a:r>
            <a:r>
              <a:rPr lang="cs-CZ" dirty="0" smtClean="0">
                <a:hlinkClick r:id="rId3"/>
              </a:rPr>
              <a:t>/2010/09/</a:t>
            </a:r>
            <a:r>
              <a:rPr lang="cs-CZ" dirty="0" err="1" smtClean="0">
                <a:hlinkClick r:id="rId3"/>
              </a:rPr>
              <a:t>fig</a:t>
            </a:r>
            <a:r>
              <a:rPr lang="cs-CZ" dirty="0" smtClean="0">
                <a:hlinkClick r:id="rId3"/>
              </a:rPr>
              <a:t>-3-04.jpg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drokar.cz</a:t>
            </a:r>
            <a:r>
              <a:rPr lang="cs-CZ" dirty="0" smtClean="0">
                <a:hlinkClick r:id="rId4"/>
              </a:rPr>
              <a:t>/user/</a:t>
            </a:r>
            <a:r>
              <a:rPr lang="cs-CZ" dirty="0" err="1" smtClean="0">
                <a:hlinkClick r:id="rId4"/>
              </a:rPr>
              <a:t>shop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big</a:t>
            </a:r>
            <a:r>
              <a:rPr lang="cs-CZ" dirty="0" smtClean="0">
                <a:hlinkClick r:id="rId4"/>
              </a:rPr>
              <a:t>/9300(1).</a:t>
            </a:r>
            <a:r>
              <a:rPr lang="cs-CZ" dirty="0" err="1" smtClean="0">
                <a:hlinkClick r:id="rId4"/>
              </a:rPr>
              <a:t>jpg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http://upload.wikimedia.org/wikipedia/commons/thumb/9/9b/Salpetersaeure.jpg/220px-Salpetersaeure.jpg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http://upload.wikimedia.org/wikipedia/commons/0/02/Stilles_Mineralwasser.jpg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http://upload.wikimedia.org/wikipedia/commons/thumb/1/10/Glass_cola.jpg/774px-Glass_cola.jpg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Charakteristika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12300" dirty="0" smtClean="0"/>
              <a:t>jsou tříprvkové sloučeniny vodíku, kyslíku a třetího kyselinotvorného prvku</a:t>
            </a:r>
          </a:p>
          <a:p>
            <a:r>
              <a:rPr lang="cs-CZ" sz="12300" dirty="0" smtClean="0"/>
              <a:t>jsou žíravé</a:t>
            </a:r>
          </a:p>
          <a:p>
            <a:r>
              <a:rPr lang="cs-CZ" sz="12300" dirty="0" smtClean="0"/>
              <a:t>lakmus barví červeně</a:t>
            </a:r>
          </a:p>
          <a:p>
            <a:r>
              <a:rPr lang="cs-CZ" sz="12300" dirty="0" smtClean="0"/>
              <a:t>při jejich ředění se uvolňuje velké množství tepla</a:t>
            </a:r>
          </a:p>
          <a:p>
            <a:r>
              <a:rPr lang="cs-CZ" sz="12300" dirty="0" smtClean="0"/>
              <a:t>jejich roztoky vedou elektrický proud       (obsahují volné pohyblivé ionty)</a:t>
            </a:r>
          </a:p>
          <a:p>
            <a:pPr>
              <a:buNone/>
            </a:pPr>
            <a:r>
              <a:rPr lang="cs-CZ" sz="12300" dirty="0" smtClean="0"/>
              <a:t>    kyselina → H</a:t>
            </a:r>
            <a:r>
              <a:rPr lang="cs-CZ" sz="12300" dirty="0" smtClean="0">
                <a:solidFill>
                  <a:srgbClr val="FF0000"/>
                </a:solidFill>
              </a:rPr>
              <a:t>⁺</a:t>
            </a:r>
            <a:r>
              <a:rPr lang="cs-CZ" sz="12300" dirty="0" smtClean="0"/>
              <a:t> + aniont </a:t>
            </a:r>
            <a:r>
              <a:rPr lang="cs-CZ" sz="12300" dirty="0" err="1" smtClean="0"/>
              <a:t>kyseliny</a:t>
            </a:r>
            <a:r>
              <a:rPr lang="cs-CZ" sz="12300" dirty="0" smtClean="0">
                <a:solidFill>
                  <a:srgbClr val="FF0000"/>
                </a:solidFill>
              </a:rPr>
              <a:t>⁻</a:t>
            </a:r>
            <a:r>
              <a:rPr lang="cs-CZ" sz="12300" dirty="0" smtClean="0"/>
              <a:t>   </a:t>
            </a:r>
          </a:p>
          <a:p>
            <a:pPr>
              <a:buNone/>
            </a:pPr>
            <a:r>
              <a:rPr lang="cs-CZ" sz="12300" dirty="0" smtClean="0"/>
              <a:t>    HNO₃ → H</a:t>
            </a:r>
            <a:r>
              <a:rPr lang="cs-CZ" sz="12300" dirty="0" smtClean="0">
                <a:solidFill>
                  <a:srgbClr val="FF0000"/>
                </a:solidFill>
              </a:rPr>
              <a:t>⁺</a:t>
            </a:r>
            <a:r>
              <a:rPr lang="cs-CZ" sz="12300" dirty="0" smtClean="0"/>
              <a:t> + NO₃</a:t>
            </a:r>
            <a:r>
              <a:rPr lang="cs-CZ" sz="12300" dirty="0" smtClean="0">
                <a:solidFill>
                  <a:srgbClr val="FF0000"/>
                </a:solidFill>
              </a:rPr>
              <a:t>⁻</a:t>
            </a:r>
          </a:p>
          <a:p>
            <a:pPr>
              <a:buNone/>
            </a:pPr>
            <a:r>
              <a:rPr lang="cs-CZ" sz="12300" dirty="0" smtClean="0"/>
              <a:t>    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                            </a:t>
            </a:r>
            <a:endParaRPr lang="cs-CZ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Názvosloví kyselin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400" dirty="0" smtClean="0"/>
              <a:t>název je dvouslovný</a:t>
            </a:r>
          </a:p>
          <a:p>
            <a:pPr>
              <a:buNone/>
            </a:pPr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endParaRPr lang="cs-CZ" sz="4400" dirty="0" smtClean="0"/>
          </a:p>
          <a:p>
            <a:r>
              <a:rPr lang="cs-CZ" sz="4400" dirty="0" smtClean="0"/>
              <a:t>vodík je vždy na prvním místě, má oxidační číslo </a:t>
            </a:r>
            <a:r>
              <a:rPr lang="cs-CZ" sz="4400" dirty="0" smtClean="0">
                <a:solidFill>
                  <a:srgbClr val="FF0000"/>
                </a:solidFill>
              </a:rPr>
              <a:t>+I</a:t>
            </a:r>
          </a:p>
          <a:p>
            <a:r>
              <a:rPr lang="cs-CZ" sz="4400" dirty="0" smtClean="0"/>
              <a:t>prvek z názvu kyseliny je uprostřed vzorce, oxidační číslo udává </a:t>
            </a:r>
            <a:r>
              <a:rPr lang="cs-CZ" sz="4400" dirty="0" smtClean="0">
                <a:solidFill>
                  <a:srgbClr val="00B050"/>
                </a:solidFill>
              </a:rPr>
              <a:t>koncovka</a:t>
            </a:r>
          </a:p>
          <a:p>
            <a:r>
              <a:rPr lang="cs-CZ" sz="4400" dirty="0" smtClean="0"/>
              <a:t>kyslík je na posledním místě ve vzorci, má oxidační číslo </a:t>
            </a:r>
            <a:r>
              <a:rPr lang="cs-CZ" sz="4400" dirty="0" smtClean="0">
                <a:solidFill>
                  <a:schemeClr val="accent4">
                    <a:lumMod val="75000"/>
                  </a:schemeClr>
                </a:solidFill>
              </a:rPr>
              <a:t>– II</a:t>
            </a:r>
          </a:p>
          <a:p>
            <a:r>
              <a:rPr lang="cs-CZ" sz="4400" dirty="0" smtClean="0"/>
              <a:t>kyselina dus</a:t>
            </a:r>
            <a:r>
              <a:rPr lang="cs-CZ" sz="4400" dirty="0" smtClean="0">
                <a:solidFill>
                  <a:srgbClr val="00B050"/>
                </a:solidFill>
              </a:rPr>
              <a:t>ičná</a:t>
            </a:r>
            <a:r>
              <a:rPr lang="cs-CZ" sz="4400" dirty="0" smtClean="0"/>
              <a:t> -  H</a:t>
            </a:r>
            <a:r>
              <a:rPr lang="cs-CZ" sz="4400" dirty="0" smtClean="0">
                <a:solidFill>
                  <a:srgbClr val="FF0000"/>
                </a:solidFill>
              </a:rPr>
              <a:t>⁺¹</a:t>
            </a:r>
            <a:r>
              <a:rPr lang="cs-CZ" sz="4400" dirty="0" smtClean="0"/>
              <a:t>N</a:t>
            </a:r>
            <a:r>
              <a:rPr lang="cs-CZ" sz="4400" dirty="0" smtClean="0">
                <a:solidFill>
                  <a:srgbClr val="00B050"/>
                </a:solidFill>
              </a:rPr>
              <a:t>⁺⁵</a:t>
            </a:r>
            <a:r>
              <a:rPr lang="cs-CZ" sz="4400" dirty="0" smtClean="0"/>
              <a:t>O</a:t>
            </a:r>
            <a:r>
              <a:rPr lang="cs-CZ" sz="4400" dirty="0" smtClean="0">
                <a:solidFill>
                  <a:schemeClr val="accent4">
                    <a:lumMod val="75000"/>
                  </a:schemeClr>
                </a:solidFill>
              </a:rPr>
              <a:t>⁻²</a:t>
            </a:r>
          </a:p>
          <a:p>
            <a:pPr>
              <a:buNone/>
            </a:pPr>
            <a:r>
              <a:rPr lang="cs-CZ" sz="4400" dirty="0" smtClean="0"/>
              <a:t>   </a:t>
            </a:r>
          </a:p>
          <a:p>
            <a:endParaRPr lang="cs-CZ" dirty="0" smtClean="0">
              <a:solidFill>
                <a:srgbClr val="92D050"/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http://www.chemierol.wz.cz/nazvoslovi%20kyseli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5357850" cy="181012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Utvořte vzorec kyseliny sír</a:t>
            </a:r>
            <a:r>
              <a:rPr lang="cs-CZ" dirty="0" smtClean="0">
                <a:solidFill>
                  <a:srgbClr val="00B050"/>
                </a:solidFill>
              </a:rPr>
              <a:t>ové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400" dirty="0" smtClean="0"/>
              <a:t>jde o sloučeninu složenou z vodíku, síry a kyslíku</a:t>
            </a:r>
          </a:p>
          <a:p>
            <a:pPr>
              <a:buNone/>
            </a:pPr>
            <a:r>
              <a:rPr lang="cs-CZ" dirty="0" smtClean="0">
                <a:solidFill>
                  <a:srgbClr val="7030A0"/>
                </a:solidFill>
              </a:rPr>
              <a:t>                     H  S  O</a:t>
            </a:r>
          </a:p>
          <a:p>
            <a:r>
              <a:rPr lang="cs-CZ" sz="2400" dirty="0" smtClean="0"/>
              <a:t>přidejte oxidační čísla vodíku a kyslíku, jsou daná</a:t>
            </a:r>
          </a:p>
          <a:p>
            <a:pPr>
              <a:buNone/>
            </a:pPr>
            <a:r>
              <a:rPr lang="cs-CZ" sz="2400" dirty="0" smtClean="0"/>
              <a:t>                             </a:t>
            </a:r>
            <a:r>
              <a:rPr lang="cs-CZ" dirty="0" smtClean="0">
                <a:solidFill>
                  <a:srgbClr val="7030A0"/>
                </a:solidFill>
              </a:rPr>
              <a:t>H</a:t>
            </a:r>
            <a:r>
              <a:rPr lang="cs-CZ" dirty="0" smtClean="0">
                <a:solidFill>
                  <a:srgbClr val="FF0000"/>
                </a:solidFill>
              </a:rPr>
              <a:t>⁺¹</a:t>
            </a:r>
            <a:r>
              <a:rPr lang="cs-CZ" dirty="0" smtClean="0">
                <a:solidFill>
                  <a:srgbClr val="7030A0"/>
                </a:solidFill>
              </a:rPr>
              <a:t> 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>
                <a:solidFill>
                  <a:srgbClr val="7030A0"/>
                </a:solidFill>
              </a:rPr>
              <a:t> O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⁻²</a:t>
            </a:r>
            <a:r>
              <a:rPr lang="cs-CZ" dirty="0" smtClean="0"/>
              <a:t> </a:t>
            </a:r>
          </a:p>
          <a:p>
            <a:r>
              <a:rPr lang="cs-CZ" sz="2400" dirty="0" smtClean="0"/>
              <a:t>doplňte oxidační číslo síry podle koncovky</a:t>
            </a:r>
            <a:r>
              <a:rPr lang="cs-CZ" sz="2400" dirty="0" smtClean="0">
                <a:solidFill>
                  <a:srgbClr val="00B050"/>
                </a:solidFill>
              </a:rPr>
              <a:t>,-</a:t>
            </a:r>
            <a:r>
              <a:rPr lang="cs-CZ" sz="2400" dirty="0" err="1" smtClean="0">
                <a:solidFill>
                  <a:srgbClr val="00B050"/>
                </a:solidFill>
              </a:rPr>
              <a:t>ová</a:t>
            </a:r>
            <a:r>
              <a:rPr lang="cs-CZ" sz="2400" dirty="0" smtClean="0">
                <a:solidFill>
                  <a:srgbClr val="00B050"/>
                </a:solidFill>
              </a:rPr>
              <a:t>=6</a:t>
            </a:r>
          </a:p>
          <a:p>
            <a:pPr>
              <a:buNone/>
            </a:pPr>
            <a:r>
              <a:rPr lang="cs-CZ" sz="2400" dirty="0" smtClean="0">
                <a:solidFill>
                  <a:srgbClr val="00B050"/>
                </a:solidFill>
              </a:rPr>
              <a:t>                             </a:t>
            </a:r>
            <a:r>
              <a:rPr lang="cs-CZ" dirty="0" smtClean="0">
                <a:solidFill>
                  <a:srgbClr val="7030A0"/>
                </a:solidFill>
              </a:rPr>
              <a:t>H</a:t>
            </a:r>
            <a:r>
              <a:rPr lang="cs-CZ" dirty="0" smtClean="0">
                <a:solidFill>
                  <a:srgbClr val="FF0000"/>
                </a:solidFill>
              </a:rPr>
              <a:t>⁺¹</a:t>
            </a:r>
            <a:r>
              <a:rPr lang="cs-CZ" dirty="0" smtClean="0">
                <a:solidFill>
                  <a:srgbClr val="7030A0"/>
                </a:solidFill>
              </a:rPr>
              <a:t> S</a:t>
            </a:r>
            <a:r>
              <a:rPr lang="cs-CZ" dirty="0" smtClean="0">
                <a:solidFill>
                  <a:srgbClr val="00B050"/>
                </a:solidFill>
              </a:rPr>
              <a:t>⁺⁶</a:t>
            </a:r>
            <a:r>
              <a:rPr lang="cs-CZ" dirty="0" smtClean="0">
                <a:solidFill>
                  <a:srgbClr val="7030A0"/>
                </a:solidFill>
              </a:rPr>
              <a:t> O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⁻²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sz="2400" dirty="0" smtClean="0"/>
              <a:t>součet kladných a záporných čísel musí být roven 0 (počet kladných a záporných čísel musí být stejný)</a:t>
            </a:r>
          </a:p>
          <a:p>
            <a:r>
              <a:rPr lang="cs-CZ" sz="2400" dirty="0" smtClean="0"/>
              <a:t>součet kladných čísel musí být sudý, abychom mohli dopočítat čísla záporná (</a:t>
            </a:r>
            <a:r>
              <a:rPr lang="cs-CZ" sz="2400" dirty="0" smtClean="0">
                <a:solidFill>
                  <a:srgbClr val="FF0000"/>
                </a:solidFill>
              </a:rPr>
              <a:t>+1</a:t>
            </a:r>
            <a:r>
              <a:rPr lang="cs-CZ" sz="2400" dirty="0" smtClean="0"/>
              <a:t>)+(</a:t>
            </a:r>
            <a:r>
              <a:rPr lang="cs-CZ" sz="2400" dirty="0" smtClean="0">
                <a:solidFill>
                  <a:srgbClr val="00B050"/>
                </a:solidFill>
              </a:rPr>
              <a:t>+6</a:t>
            </a:r>
            <a:r>
              <a:rPr lang="cs-CZ" sz="2400" dirty="0" smtClean="0"/>
              <a:t>)=7, součet je lichý, proto vezmeme vodík dvakrát  2x(</a:t>
            </a:r>
            <a:r>
              <a:rPr lang="cs-CZ" sz="2400" dirty="0" smtClean="0">
                <a:solidFill>
                  <a:srgbClr val="FF0000"/>
                </a:solidFill>
              </a:rPr>
              <a:t>+1</a:t>
            </a:r>
            <a:r>
              <a:rPr lang="cs-CZ" sz="2400" dirty="0" smtClean="0"/>
              <a:t>)+(</a:t>
            </a:r>
            <a:r>
              <a:rPr lang="cs-CZ" sz="2400" dirty="0" smtClean="0">
                <a:solidFill>
                  <a:srgbClr val="00B050"/>
                </a:solidFill>
              </a:rPr>
              <a:t>+6</a:t>
            </a:r>
            <a:r>
              <a:rPr lang="cs-CZ" sz="2400" dirty="0" smtClean="0"/>
              <a:t>)=+8</a:t>
            </a:r>
          </a:p>
          <a:p>
            <a:pPr>
              <a:buNone/>
            </a:pPr>
            <a:r>
              <a:rPr lang="cs-CZ" sz="2400" dirty="0" smtClean="0"/>
              <a:t>                             </a:t>
            </a:r>
            <a:r>
              <a:rPr lang="cs-CZ" sz="3500" dirty="0" smtClean="0">
                <a:solidFill>
                  <a:srgbClr val="7030A0"/>
                </a:solidFill>
              </a:rPr>
              <a:t>H</a:t>
            </a:r>
            <a:r>
              <a:rPr lang="cs-CZ" sz="3500" dirty="0" smtClean="0"/>
              <a:t>₂</a:t>
            </a:r>
            <a:r>
              <a:rPr lang="cs-CZ" sz="3500" dirty="0" smtClean="0">
                <a:solidFill>
                  <a:srgbClr val="FF0000"/>
                </a:solidFill>
              </a:rPr>
              <a:t>⁺¹</a:t>
            </a:r>
            <a:r>
              <a:rPr lang="cs-CZ" sz="3500" dirty="0" smtClean="0">
                <a:solidFill>
                  <a:srgbClr val="7030A0"/>
                </a:solidFill>
              </a:rPr>
              <a:t> S</a:t>
            </a:r>
            <a:r>
              <a:rPr lang="cs-CZ" sz="3500" dirty="0" smtClean="0">
                <a:solidFill>
                  <a:srgbClr val="00B050"/>
                </a:solidFill>
              </a:rPr>
              <a:t>⁺⁶</a:t>
            </a:r>
            <a:r>
              <a:rPr lang="cs-CZ" sz="3500" dirty="0" smtClean="0">
                <a:solidFill>
                  <a:srgbClr val="7030A0"/>
                </a:solidFill>
              </a:rPr>
              <a:t> O</a:t>
            </a:r>
            <a:r>
              <a:rPr lang="cs-CZ" sz="3500" dirty="0" smtClean="0">
                <a:solidFill>
                  <a:schemeClr val="accent4">
                    <a:lumMod val="75000"/>
                  </a:schemeClr>
                </a:solidFill>
              </a:rPr>
              <a:t>⁻²</a:t>
            </a:r>
            <a:endParaRPr lang="cs-CZ" sz="3500" dirty="0" smtClean="0"/>
          </a:p>
          <a:p>
            <a:r>
              <a:rPr lang="cs-CZ" sz="2400" dirty="0" smtClean="0"/>
              <a:t>záporných oxidačních čísel musíme mít také 8, proto kyslík vezmeme 4x,   </a:t>
            </a:r>
            <a:r>
              <a:rPr lang="cs-CZ" sz="2400" dirty="0" err="1" smtClean="0"/>
              <a:t>4x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rgbClr val="0070C0"/>
                </a:solidFill>
              </a:rPr>
              <a:t>-2</a:t>
            </a:r>
            <a:r>
              <a:rPr lang="cs-CZ" sz="2400" dirty="0" smtClean="0"/>
              <a:t>)=-8</a:t>
            </a:r>
          </a:p>
          <a:p>
            <a:pPr>
              <a:buNone/>
            </a:pPr>
            <a:r>
              <a:rPr lang="cs-CZ" sz="3400" dirty="0" smtClean="0">
                <a:solidFill>
                  <a:srgbClr val="7030A0"/>
                </a:solidFill>
              </a:rPr>
              <a:t>                     H</a:t>
            </a:r>
            <a:r>
              <a:rPr lang="cs-CZ" sz="3400" dirty="0" smtClean="0"/>
              <a:t>₂</a:t>
            </a:r>
            <a:r>
              <a:rPr lang="cs-CZ" sz="3400" dirty="0" smtClean="0">
                <a:solidFill>
                  <a:srgbClr val="FF0000"/>
                </a:solidFill>
              </a:rPr>
              <a:t>⁺¹</a:t>
            </a:r>
            <a:r>
              <a:rPr lang="cs-CZ" sz="3400" dirty="0" smtClean="0">
                <a:solidFill>
                  <a:srgbClr val="7030A0"/>
                </a:solidFill>
              </a:rPr>
              <a:t> S</a:t>
            </a:r>
            <a:r>
              <a:rPr lang="cs-CZ" sz="3400" dirty="0" smtClean="0">
                <a:solidFill>
                  <a:srgbClr val="00B050"/>
                </a:solidFill>
              </a:rPr>
              <a:t>⁺⁶</a:t>
            </a:r>
            <a:r>
              <a:rPr lang="cs-CZ" sz="3400" dirty="0" smtClean="0">
                <a:solidFill>
                  <a:srgbClr val="7030A0"/>
                </a:solidFill>
              </a:rPr>
              <a:t> O</a:t>
            </a:r>
            <a:r>
              <a:rPr lang="cs-CZ" sz="3400" dirty="0" smtClean="0"/>
              <a:t>₄</a:t>
            </a:r>
            <a:r>
              <a:rPr lang="cs-CZ" sz="3400" dirty="0" smtClean="0">
                <a:solidFill>
                  <a:schemeClr val="accent4">
                    <a:lumMod val="75000"/>
                  </a:schemeClr>
                </a:solidFill>
              </a:rPr>
              <a:t>⁻²</a:t>
            </a:r>
            <a:endParaRPr lang="cs-CZ" sz="3400" dirty="0" smtClean="0"/>
          </a:p>
          <a:p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Významné kyslíkaté kyseliny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kyselina sírová</a:t>
            </a:r>
          </a:p>
          <a:p>
            <a:r>
              <a:rPr lang="cs-CZ" dirty="0" smtClean="0"/>
              <a:t>kyselina dusičná</a:t>
            </a:r>
          </a:p>
          <a:p>
            <a:r>
              <a:rPr lang="cs-CZ" dirty="0" smtClean="0"/>
              <a:t>kyselina uhličitá</a:t>
            </a:r>
          </a:p>
          <a:p>
            <a:r>
              <a:rPr lang="cs-CZ" dirty="0" smtClean="0"/>
              <a:t>kyselina fosforečná</a:t>
            </a:r>
          </a:p>
          <a:p>
            <a:r>
              <a:rPr lang="cs-CZ" dirty="0" smtClean="0"/>
              <a:t>kyselina siřičitá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www.drokar.cz/user/shop/big/9300%281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57166"/>
            <a:ext cx="2952771" cy="221457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Kyselina sírová (vitriol)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H₂SO₄</a:t>
            </a:r>
          </a:p>
          <a:p>
            <a:r>
              <a:rPr lang="cs-CZ" sz="2800" dirty="0" smtClean="0"/>
              <a:t>nejvýznamnější kyselina, nazývaná </a:t>
            </a:r>
            <a:r>
              <a:rPr lang="cs-CZ" sz="2800" b="1" dirty="0" smtClean="0"/>
              <a:t>krví chemie</a:t>
            </a:r>
          </a:p>
          <a:p>
            <a:r>
              <a:rPr lang="cs-CZ" sz="2800" dirty="0" smtClean="0"/>
              <a:t>bezbarvá olejovitá kapalina</a:t>
            </a:r>
          </a:p>
          <a:p>
            <a:r>
              <a:rPr lang="cs-CZ" sz="2800" dirty="0" smtClean="0"/>
              <a:t>koncentrovaná (96%) je silná žíravina</a:t>
            </a:r>
          </a:p>
          <a:p>
            <a:r>
              <a:rPr lang="cs-CZ" sz="2800" dirty="0" smtClean="0"/>
              <a:t>odebírá látkám vodu (černají)</a:t>
            </a:r>
          </a:p>
          <a:p>
            <a:r>
              <a:rPr lang="cs-CZ" sz="2800" dirty="0" smtClean="0"/>
              <a:t>má téměř dvakrát větší hustotu než voda, pomalu teče</a:t>
            </a:r>
          </a:p>
          <a:p>
            <a:r>
              <a:rPr lang="cs-CZ" sz="2800" dirty="0" smtClean="0"/>
              <a:t>Využití:</a:t>
            </a:r>
            <a:br>
              <a:rPr lang="cs-CZ" sz="2800" dirty="0" smtClean="0"/>
            </a:br>
            <a:r>
              <a:rPr lang="cs-CZ" sz="2800" dirty="0" smtClean="0"/>
              <a:t>- výroba hnojiv, barviv, výbušnin, plastů, léčiv, umělých hmot</a:t>
            </a:r>
            <a:br>
              <a:rPr lang="cs-CZ" sz="2800" dirty="0" smtClean="0"/>
            </a:br>
            <a:r>
              <a:rPr lang="cs-CZ" sz="2800" dirty="0" smtClean="0"/>
              <a:t>- náplň akumulátorů pro auta (32%)</a:t>
            </a:r>
            <a:br>
              <a:rPr lang="cs-CZ" sz="2800" dirty="0" smtClean="0"/>
            </a:br>
            <a:r>
              <a:rPr lang="cs-CZ" sz="2800" dirty="0" smtClean="0"/>
              <a:t>- sušení a odvodňování látek</a:t>
            </a:r>
            <a:br>
              <a:rPr lang="cs-CZ" sz="2800" dirty="0" smtClean="0"/>
            </a:br>
            <a:r>
              <a:rPr lang="cs-CZ" sz="2800" dirty="0" smtClean="0"/>
              <a:t>- úprava pH vody</a:t>
            </a:r>
            <a:br>
              <a:rPr lang="cs-CZ" sz="2800" dirty="0" smtClean="0"/>
            </a:br>
            <a:r>
              <a:rPr lang="cs-CZ" sz="2800" dirty="0" smtClean="0"/>
              <a:t>- čištění výrobků z ropy a uhlí</a:t>
            </a:r>
            <a:br>
              <a:rPr lang="cs-CZ" sz="2800" dirty="0" smtClean="0"/>
            </a:br>
            <a:r>
              <a:rPr lang="cs-CZ" sz="2800" dirty="0" smtClean="0"/>
              <a:t>- úprava rud</a:t>
            </a:r>
          </a:p>
        </p:txBody>
      </p:sp>
      <p:sp>
        <p:nvSpPr>
          <p:cNvPr id="16386" name="AutoShape 2" descr="data:image/jpeg;base64,/9j/4AAQSkZJRgABAQAAAQABAAD/2wCEAAkGBhQSERUUExQVFRUWFxYYFxgYFxgWFxUYFxcXFBUaGBcYHCYfGBojGRQVHy8gIycpLCwsFR4xNTAqNSYrLCkBCQoKDgwOGg8PGiwkHyQsLCwsLCksLCksLCwsLCksLCwsLCwpLCwsLCwsLCwsLCwsLCwsLCwsLCwsLCwsLCwsLP/AABEIAMIBAwMBIgACEQEDEQH/xAAbAAACAwEBAQAAAAAAAAAAAAAEBQIDBgABB//EADsQAAEDAgMFBQcCBQUBAQAAAAEAAhEDIQQxQQUSUWFxIoGRofAGEzKxwdHhQlIUYnKS8QcVIzOCwkP/xAAaAQACAwEBAAAAAAAAAAAAAAABAwACBAUG/8QAKBEAAgICAgICAQQDAQAAAAAAAAECEQMhEjEEQRNRBSIyQmEUkaFx/9oADAMBAAIRAxEAPwDTNomJAU2Yd/CeqKwF2ghMGNWYIobgby+58h0C59CnmaffCde7BXvuBwUoghDJs1sdyLZgLRqrtobUoUP+yo1p/bm7+0XWX2j/AKgZihTv+5/0YPqVVyS7Lxi5dDrGRSbvvLWAcTIPIDMnkshtT2hfV7NLsNn4ol/do3zKV4rGVazt6q4uPPTkBoOim1gaHOcTu8IFh8ys88v0a8eD3IpZgOricyb95JXN2I157e84STciOljMJjs/FMqCR3A5kZTHCZ8FbUDaVM7oAjQmBJN7lZ3Nm1RQHQ2LTYZa0A9Pqr3YUDRV7Mx7qgktAAzdI62CNNdu9uzBieQ7zZUbley1A3uF49sCYn6o2nTcB2iIAMk5nnawQVfFSZpjfAHa6H9p1Kidk42AnHUy0nItMEZkXjvHRTOy21Gy0iDkQlm0MGTU39xzWuOup1UsLXqUT2DY6Zg/lNr6Zb470RxWy2ssXjeGmRSnEOAylbbGbKpPa2o+QXgGxMSRPCyy9fZ0EiNdeGiZCf2LeFMWjETmrG4gxEmOE5rv4W8KbMN2SbcDx6hP5IzywDLZGMDCJy15LTN3ajOzHNYGjWc05p5szabSc9x3HTxSZxfaGwmunoN2lgy2C02F8/NLTg3OgznJvn3lPa1cxDr/ADj6oZhAFslRTHcU9imvRizXDmPz9EI+hLotDRmAfO+aM2i6BBaANIOfcqKbjuEN075mx+/JNXQuXdFVDDGXAAwBf7KeydlGpiaYALg0h7oy3WnI9cu9H4bFtaGti5NzmTMgwNTlHNajYGy2saXua5jnme27cAH6QAJIA4nUlNg2YfJgopP2w9uHJ/QPFD4kBljYnJoMk9Gi/kicLSpuJL6tJ5OTRWIaByGbupRtLY7M2Bg5sd9s1cwdmaxdOf8A86gPHdjxkrNbe2D71s7u7U/Sf3ciRP4X0irst2jp5OulmN2U6DLJHI/QqydEo+Rf71Up9ggS2x3gZ71y2eM2PSc8klk2+JoJsALmeS9V7iD9P0fTaWzgHOIcQXcDu7p48+ijVx9SiJqOaAP1OEA/+hryz6qrD7acRBpmP6rDxCzm3XPq1pfZgA3BpHHqTMlKncVY2C5Ohjifbl5tSpt/qdMdzbeaR4vbuJrWdWdHBvYb4NhesoGLN+QI4euaup7NIz+wHrisksjZujiivQtpYGfXzVhwEaSE5p4awn7Il+E/F0hybNCSQgbh+SIGEDgQRI4H7fVGVKYGUcszCvw9En5wqNlgClhxkGtlvw6ZiRB0zSDbGHIMvqBzsy0TDeC0W26T91pYbCZI05zpafFZ7FYLcF3CToDMdeBV4fY6K9gFRgaWkdoa2MX0gXlaLY+DFUBxa8BkBodG6IvYR2upSzZ+BeXtFOx0mDGq17Ng7zmue9zi3QHdaSNYCtOQXrs8/wBvBaWulwJm574tpyXmJwbWty3RA+GRcZCw9SnLcNK9qYHescuRj5JVCVM+c7QLve7zmlu6RDTaBn4WN1rtljC1o3WM3iJILQDOoyuj9obDbUaGkmQZBsSOR4jkpYLYdOkXPYyXAEtE2BAPwq9jZZYuPuzsZhoblkLdyxlbCl7i6ZE2HLlyW9xb5pBxAu0GO7LzWbrYUSS0dAPlf5IvXRMckouzIVsEN4gdOYKBNLd6EeaY41xZWkiWu8CVXiKV4tpfl0701Wuycr0K3Uc+S9bhpJPW3Hojn4YwOmnD0FLC4aZaTBJBE8RF1ZSFShbBsJtNzTuHLTjxsUScVqD1/KYU9khsudAvIPIkwEHjcCDJZfyIKq5RbClKCF2IqucTcjvsq9nbOrVnblGQB8TzO62eYzPJE4JrBUBrbwaP5ZvpvQZA5rfbM2b71gJ/63NlrmndaCDEgagxIPUJ8dGHPlp0JNlbIZh3BxPvKgtO+RBIOQAhswRPmtQ7ZxrUobYPAMjdnjBJv1UMNsyn2c6jml3wCGEEkwSeyQJOupRlHZ5EBoFJugb2neJt5FXRibb7M9V9la7Sd1hcLaiTxtvW8dFfs3Yj6ThUqU3dmbDyJP0laF2Bq6VXdOzPkFQ7ZLyZcPeR+5znDwdZTiL4IjT2nQdk/d74+qhVoAgltRjhqHEfMIypRMQ+hI5bp8kBX2bTOQ3eTmSPkrljL4/AUveO7VNuVgWQLD+dep27DNBiafc4jy0XIUxfEbUsPunKRMg5xy8l2P2b7xtviFxaOoM3M/ZNn0jowN8Y74+y5kkXFxneZ5glbHFSVMCbTtGSwbNbi8G15++nijK+6O7L1qmGPwBDw9g7JPbHAxYg6TEH8r12GDvRXHy43CVHVx5FJWKahO6S36qGED3OO+IsOh5getU2GBDcgLmevG914+hrw9ZpDVD00Cvw4AkmBqeHVKNq4umWRvkFrrFotPXh01Wjpe7rNc2QRdpjnzWfZ7JF1Rx3xu5QMmxpB1jqoo+xuOr3oFq4urXaWsytYa2vPeqsV7PvY0Go05SSDMGxg/dbXA7OYAQBwB0ysim4Mbu7ULXE268LeCsH5knpGF2VhaoO/SZvQSOU2nW2ea15wznNF9w2JiHaXF+eqZU8IGiGgAdFIUUOIuebk9IFo0IHqVd7lENoqwU1dREuQA+kZyt6lRAIyEkXz9aSmD6aoLYKjVEUijG4QvaNCO9J6+zQ0jmDPrvWlw7ZbBuRyhKtrGC3qQrSgq5MZjlf6TGbe2EHiWwL5cI4R6ukuNw4BF5gAd9vstviacg6wM8gdPqsljKdz1SFN9D0gRhnTP7WVdHAlznDIQPCfuPmiKA7SIoUpMRMAuI5AE/OFblSLWXVg6GsaJhoLj1sPqlpduONj64rT4WoxrA0ntvMnjGTQf8AyB3koTGbOadDc5j6jVFNFm76M9i8Q0skN3jqIyHPknHsVtFnvBSeDuO+Frp3Wv4wbQcusJbXwtSm/eAmwyHO9pzy5IPDXc57TuumS0mRIvI1CbBpGXLj5Ro+0U8FI4DiVI0mN4npAHic/NBbN2l7+kx8EktE3gAizvMFFGmdQwdZK2o5RE14y3B4n5QqatZ5yfHRn5VhP8/9rP8AKg4HjUPQAfRQAM73oyqT1ah6lWrqR4Ip7OdTxVRJ/c8db/RQAuqOfP6fJcingz8Y8AuUAaQzx8LeeaqFODI10kw7l15q3dXvu5bGv1WwSQ3d4XuNQl9XDbhjQnsz9eabMuZiJz5HWOS9rYYOEHu5FKy41Nf2NxT4P+hYKdlA0QePir3UTIAO64Z6jw16q6rRBsYnPn3LluJ0UxDgKVKiSzeuTJLteEzZMabWuNiCRwhXVsE2Wui7ZvyOcqirs+nuDfBO7+qYN8zbmVVoc5KW9lzXN3t0kb3CYJRTWzEj6wgMNsxgG8w7xOTnX0giyt2Zh3U29txknIkEDoeaiRSSXpllTHNBAuZJEjQjNElhtlHnyhS92JmL8fNSmdcxaPnPerJFL+j1rV6WL1q8JVypU8Kl4VlUmDETpOSoc/uVGWR1KtB8ik+1cT/yAd/n/nwTE2ySLbdF28HAF3HS33Co2+NI04YpyKK1Y3CzO084Gic1sXcZWtw53QNcA3Aknjosy0zVwaAMLStz/wAK8tG6BGfxdxy+Suo5lotM34AQT5W8Fc+iIBNuA5aKz1tklGgE40C3ZnmLr1u2GNgkkA/FF+8AlUY0gk5DollahMgEdCrxdgTvQ4q0gWOJLXtIJaSL34E9UvrYVwc1wbundIIkGPqR0UabKjew5u9IhuoIztoU3FMkXmdRwjhyRugSWjTewmJmi5pdG66QBckOEwB1BWqDeDB1cbrGexILatQXu2fBw+62obP4+5XQxO4nGzRqbPHE8QOg+6oe3+Ynr+EUKK9910TRIve08lQ9vrNNXUjxCpfRKFAFD6F8x/aVyOfhTPwhcpQA+krg1RYQeRVwprWJKiIdyPzRDLxxXjqEiFVTebA5gj0FAkNoYIOAPAjqIyI6fVQawTJiw7xOf0TOEFUZuujjl65LJnx75GrDPXEpFGJuTPG659IEEEZ2PREQvAFlo02D06O7YCB6leMpkk726RI3eIic0Q5q8aOCpQbPGGdD3qTWAAAZDJerkQESVW9yscULWfCDCkeOcq6r1B9a+RymdOnVVVXqjZdIhUeqC+ZHd64rqj1S6oqDooV4zZAcd64PI5oV2yJ/WR3SfV08PkoUmAFR0afldCbFUm0/hziPH0PBLcYDFzc8DYDQJjtM7zzEWMXnMBIMaXtI3hBN/WipJWGmyD2D0UJXbBkWUnF2pVVQjifX1VooNUOtmOa6nBIfF8rt7kRTqbxOUWySrZbnM52MDhBEjrqnTGXnlH1lBrYubof+x2H7b3cGgeJn6LYtCTeymz4pT+8z3ZD5HxWkZQAXRwxqKORmdzZRuKYoq4sUWwLapwg8GHEKh9OEWAqsVZpKJAXe5LkQ2nIXKAK34cFegltj3H1qr6VEnOByXEaFaLFURCqxDcnKb6JF25cPso78gg5HyUIXUX6cgvMXR3hzFwqT2XDw8fQRjUGrVMsnTtADVynWbuu5G4+qhN1zpLi6N8Xas5ehq8cV28qBOUXFRecuSg5yq2E5zkuGKJJ3hGccTB4aaIl9VBVqyXJjYo9dVVNaqhqlZUVMTZKsaok6tZD++uhqtVRL9blAeohLK5AMw46RaRpmvX1YBIImInPVCGsoOxI1t6z6KBonADTaTvEEc47RnhBzSnHYhuW6HdBkeMm6vrbTJJawZ5nU2ynQIPFUahHwg8d3SOJUvZdNgBZOavwJaHQQySDDiBY6TKFq26zl+VRuOJDmm/XLqmJAchphmvDy18TEghoANxe3ESnezMAa1RtMZHPk0Zn1qQljO21rj8Q1HXz/ACvovsVskNoiqR2qkn/yCQ0dLE9/JMxQ5sw58nEc4XDbrQG2AEBXbnFysxGIZTE1HtYOZAn7pDjvbSi21Njqh4nsN87nwXQ0jlyml2PGt4EKNelaViK3tdULpDGNHATfvlaHY23mViA0kO1Yc/yOaiaZSOWMnSGuHrSrKzJBHEIeuyDvDqeaJa+RKsXB6DuyOgXIf+KDeydCfnZcgANIvvDXU3P9IGivezeEjMZ/bqlmBrbp3XGAcxOR4gnL7d6YU3bhj/Hdx6/4THpgT5I8aq6tCbjP5q+tTi+h8lAFXKtA1Ru8zmFcypMHiB38VzxBnjYoUncPQjvBP5UIEV6ct5hBVHwJ4eu9MN5Lq4gkd46evks3kR/kacEvRwrAiQomoq/eKlxubm/gOixNmtItfVVFSuqn1kDi9otZmc8hq7kBqltl1GwitiOaXYjFwqKuMMCbHUcEvq1yUpux8YhL8VKrD1Q1S96AhQwsIVNStuqmttMSAAXE6AEx1jJDV2Od8ZDOt3f2j6pii2UlmhDTZ5X2heEOx76juDR9FXVwwB7MkGPiIl1+WQ5KYpvAgOABvadOJ+iEv6GRnyVtBJfTpCCe1nAznmV47aIidOX+LlJcTgKpBIEjUxmhfdvYb270Fji/YfkkvQRjK28ZHyjy4r3Z9V29LROYM2t95UZ3rjXuU6ADHA3jWRkchvceqdVKhXO2NPevAvukHhIIWmwHtJif4enTa4U2tYBLR2j1ccu5ZAvLhAiSQB3mPqtUylugDQCPBMw+zkfkcrTSRU8kkkkuJzJMk95XkK0qBannGbKi1e0qzqbmvYYc0yD60K4t4yvCxEF0fQ9m7UbXYx7dZDh+0x2h4/RFs7MjTRfOtkbV/hqocbsNngcP3DmPML6IKocA4EEEAgjIg3BCanZ0cWTmhfiqMuJ9ZLkU5q5EaKdl7TdV7JI3+zGm+A6XSeO7NoWgoPJEW3h8JOon7L59RcR1HoLVbJ2zvth1njzHFMTvRiw5fTH1GsPgmT6+Srqdk3VYxw/SACczqVWBJk3RimjVJpl0yFRWbvNPEfNECyi+x6/NWKldKrN+I/KoxgkTqPPivY3d4ZD4uoMT9fFScYQaUlTCnxdiretCFruMZ34ojGjdPI+iPXFLsRXXIyRcXR1ISTXL0eVK6DqbzslfRM8grAj8P2YZfkHf6F/sVv2c8xdovrJtyXo2Sf3eA/KZwqsTimMEucB3q3xRQr/Ozy0n/wAAXbIB/W7yS7G4SjSu5znnRs/QQvcdtp77UrN1cRc9JS84NxN789SkTyQh0dDBg8jLvLJpfR6/GvIhjQwHQWKHGHM2ku1kyO+UxoYLUyiaWz92TmfXgs0s7Z0oYIY9RQtpYI9/rRWHCFo0MRM/RMBS1sBlPC90v2rXBlrTlkdCdeiUpOTNEY2Tw+Ja4Qc1VtTDh1MxAOfeJP0KBO61smSbQBpfxmUfTqFzXO3RumCRImY0j8K9U7RJRRnGVS0nrHXjClWbIkmBJBjjE9+nioPABMO4WIuNTyhE4nBE0w6R2ngCCCRIm/cFtTMU1Vh+waW9UZwA3vCw8yPBapyT+zGE3GOJznd7m5+ZPgnJIWmCpHmfLnzyP+tFRHoLy6mSvC9XMhTUpuVRoniiHPKrNU8EQFLqFsk39m9tupRReew49gn9BOn9JPgTzSl5cVVUaTmitFoTcHaPo5a7iVyxWH9tK9JoZuMfuiN5wJcRpJm8C3cuV+SNvzwJlwsfV1fhsQWODhofHiDyKXMqdk+I8b+uaLVrOf0zcUqzHsDhkfH/ACrmNgrM7DxkO3CbGSOUQD4//K1LCIlPTtWdGEuSs6oVGqbTzVdSsOOSBx/tDQYCHVWg8Jk2vkOijaXYxJvoKxDAVA1tDb5FZjGe3lMfAHkfuDR5AlJK/tnVc47gIGnvCHHyACRLPjj7NEfFyy/ibHaeBdUbc7sEQRx49wm3MzKUbdwrKFXcFXetJmBE6WzMLM4n2gxThBqkXyaI6QgKlAuMvLnE570k5LHl8mD2kbIfj8souLlSZpHbfot/VNsmiYQlb2tb+ljj1sFZhPZxz2TugAi2k92n1QWO2MWRvNgHK0cczoeqyvyX9F8f4vBdN2yNL2hrVH7ohk5QJV79nuPadvEnU38kLs6jDmk2i4k6aeK1oozpA+fHuhZsmSb9mz/GxYP2xEtPZ5AGnPU8Y4DmoNc5wO6LZA8Tr4LRVMNvAnTKM7Rb5pZhqLhZw+GY4SdUjixkZ2VwAA1wv8/srQzgLcZ7gPmqMW2+ZnjwGQA8lecQGsaMj9dFOIWtAeNhvZiOn5WWxdchxtEWjuTTamPLnwLxMlLhRdUyyveOGabBUaYLjHZVhaZqSBAsed9AOchM8FWYIZMugCI+Fwvnwzz4IejRIaAW3mxEf1D1KaFm7Bhpm5tckDjrkry3oTkkI9qbOa0b195xPQDn61UaVF/uKUXDnVX7ust3aYt/680VtCo4WADt8kXzB+IgcAjdkYFzqgc6Ipt3Wxe4JJ8CflwWrGm9HM8jMscXIcYLDbjGt1AueJNz5kqwhE0mnh4EKW/GYK20eWbvbATUUBUCYFgKofhQiVBHOGqrNUK6rhoyQz6ZCgNEH1DzQj6hGsIp4Q7woQFqVnT+Fy8qtMrkSWh66g79pHh0KuaKkRu+d08OGnNc3DXg/iFzH5WU9LHwfHXr/rE1OtWa/ebAMQBE2iNZV5xOJeO1VcBygfISm4wkxA9dVJ1EAE+ar8+V/wAjTHFihqMUZXaNFzWXJc4nVxIHXuSulhXHMC82AF+eS0OPJf8A06WzzlDDCmRna3KTmlOUvZuhxiuhazZxMa98QeatdsvdAOd9Cm1LCwL+Oh9Qihh+zJ+/f65qtsMsglp7O43vHmqqmCIyEx68FoKWELReScvXUIatRnTrw19dylMCybCNjbWDGCm/MZdDkJ4pltl7TQM3BiIzk/DCzlUhucQYANsyP8rhiTDWjLdvfUDM3tmrp6oq8ScuSKqTAHtaIk/EbWz87QtDgTviMmi3M31POyzj3NBEWgXOucC3j4pvhMU0MgC8nXPVDRbKrQ4e8R9EtxgGZsotxoaDNs+HGEs2ntdrssh53sPBVbEQg7AMTi4dfP7r2viwQcrC3hKVPrAlzpFiBAucp8lV/EWGQnnEDJHjZuaRLECRJNuN+COw2Jp7ga0wYMyJEG3zSetjQ1sSDbIHIjIxwzVLduta0ACSJEnWU1Y20KyZEaepV3WNGgjLXj00HRJ8XtBsyYkCTwEXAnuAjVLm4ytiCG0wdW2yvnJ8FpNkeyrabTUq/wDI+cv0t6DU807HgfbOP5PnQx6W2KNibErVX77i5jZmT8b9QQNOpWzoUAxoaLAZRYBdu3A/db7IgfCDrC2qKRwcueWV3IpduzfxCjJOT/GCiKdZrrGxUK2EacrKwkHc9w4HyXjsQeCl7g5E94Qr6Maz33UKlxxKqqiQqnYzdsYHXNK8TtMuMA/hQlWHuqN4oatXaECa0fCD1KrqGyIaJ1ceJyXqW1XX8NeS9UBR9iFC0Lv4MRzRu4vCyQuc8aPVcgCq8NtN/PWeiBqUXPuZi0Dj9tUXi6EknP1+fJXUcNoOXQdVFCxqlxVixuBMHQD11Uf4PdI3ph3G0H9N+CfOogafNC1aYdUh51kCc4BJ7pkIyxUBZWwels8AAkfEbcLyR9URRwTYPEEiJ4eimFIt8r28fXJIMRtb3VcX7BFz+lhmGk8NfPgjJQhQIuU3SCiWho1vfX1+UPja7dzsgRa0wTob9LoTEFlEBtMhxc4uIkSS6SSANOA4BLsZjoJJyHkEqbtUaIQXZ7iSwGSL3jWOfVDF4a3ez5nU5Ac4EJNtHbEEEXB4es0uqe0AI3YJA6yTOqqsba6HvJCPbHXvc3ExNyTpwU6O0gHgnIk65SLd/JZjFbWcQbDpoOHyS520bmSO892iYsDYqXkw+zXY3a+8Bu2GvCxvHNJsbtUmYtx6TollEOqRAc4TFmuI5aI7C+zOJeZbRf1dusHmZ8kyOCjPLz8UfZD/AHEmYECI6a2XmKxZc1oN4EDlJn5lP8J7AVnCHvZTHAS/7BPMD7EUGXfNQ/zRH9ogJiwmTJ+Uil+nZ8/wWzqlcxTaXnWMh3mwWq2b/p6PirOn+RunIu+y2mHotaIa0NHACB4BTLU9QSOVl8zJk90AMwTKbYY1rREQBCrriGHuRVbEsFiR80McS19gJCsYmdiaJ3Ru5iCB0upOqDpMRytJ9c11KoS+OAhAVMTNbdGTB5m5+ihUNI3pDs8wQhsZjSOyM9Sfsva+J3cs0pxFaTJN1CBT8SNST3oLEY85Cyqq1wBJQW66obWbx49FApFb3EnMlWMowMpPBEUqbGZmT8kO/aEndpi55XRCTZRJPaOWgQ+PrAWy4oh7/dMcXGT9SkppuqGTlz16KBS9g9fES4+tFy9rBoJuFyIT71SKIMQgW1wApHESIGqwppHpnGyJpyRzv3DP6InDUIEk2NjyBF/orcHRAF9Z87+C7E14PZ/xCakkrZVu9IoqEU2xMEHzEmDOeXySfGbRbvA5izeFySWmRldU7d2gGMz1k935SrCTUnPd4cwZHh9UjJO1SNEMerY/dtU7gmADPUgWtySF+0N6tUkTTcxrD/MQXEx03kq217RDD2tNvwsRjPaGrUBAcQOSrDFLJsq5wxdjbb+KpYeowtqHfaDN+1vb1jbiEqxPt5VL3OY0dobrQb7sm+6B3ZzkluzvZ+riapDfhm7zkPuV9H2J7KUMMN4N3qg/W657hkFsWGEVvbOb5H5CT9mH2XsbGYu5lrct5/Z8sytTs/8A0upEf8leqTruw0d2ZWppt1ReGdfqmHMlnnJ9iKl/pvg2xLHuj9z3H6pphPZfDUv+uhTB47oJ8Sm8hUYvFbjSQJKhRyb7ZCvSALABaUR7tKP49+7ftTnlC9/3xsQ4OB8fNQoNKmIYz4nAKirtVgyBPl80sOObmB3lD1akmfp91LJYyO03nINHmUHi9onjdDB6pa3eKALCcNT3rkSjfehg4IWriG02ySAlcvxB1Yzjq5EBZittPcSylnqR91fs3DbguZcbkqyjh20xDV46qoRsC23Xjdkm4NpiUqNQgcEXth4c5gGgd9EC4F1hc8BcqFkd76c7qVXFnIdwRWF9nqjrkbo55+ATah7P023MuPOw8ArUVckjN+7cbC5Pl1R+F2c5o7LbnNzrDuGZ8FoqdENsAAOQhU18Q1ouUaFubYkZsaTNR06gAWnjdXu2YwZif6jPlkrq2Mz0SbFbQc42NkaLJSkGVA0GIHgFyQ1qrpPaK9UJ8Z9UY88SjcG665cuTHs9lLocsPZCV4txtfPPnYrlyZl6M8ezGbXeTVgkxvi3cT800qGMPa1tLL1csb7N0+kfGduV3Gu6XE3OZJ1VeDMuaDlIXq5dnH+xf+HHzfvZ9UZSDIDQGiBYCB8I0CJebBcuURxMn72XPOSLonsLlyItBDXGM0LjHdkrlygWJarvh6qvGrlyqwIEpuNrq+u88SvFyJZ9nlN5jMq7ClcuQKsW7QeTiGAkkcNE8YbL1ciRgWJeeJQrqh4nxXi5Egm94TUMkm+pW12dSAYIAEjQQuXIork7DCUPVdY9Fy5MFguOqHdFz4rOuqE1RJJtxXLkH0XiD455nMpe554lcuUGxBqzzvG5XLlyJD//2Q=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388" name="Picture 4" descr="http://www.epomed.cz/wp-content/uploads/2010/09/fig-3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429132"/>
            <a:ext cx="2570004" cy="19288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Kyselina dusičná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HNO₃</a:t>
            </a:r>
          </a:p>
          <a:p>
            <a:r>
              <a:rPr lang="cs-CZ" dirty="0" smtClean="0"/>
              <a:t>koncentrovaná je 65 – 68%</a:t>
            </a:r>
          </a:p>
          <a:p>
            <a:r>
              <a:rPr lang="cs-CZ" dirty="0" smtClean="0"/>
              <a:t>bezbarvá žíravá kapalina</a:t>
            </a:r>
          </a:p>
          <a:p>
            <a:r>
              <a:rPr lang="cs-CZ" dirty="0" smtClean="0"/>
              <a:t>je nestálá, na světle a vzduchu se rozkládá na jedovatý oxid dusičitý a vodu (žloutne až hnědne)</a:t>
            </a:r>
          </a:p>
          <a:p>
            <a:r>
              <a:rPr lang="cs-CZ" dirty="0" smtClean="0"/>
              <a:t>Využití:</a:t>
            </a:r>
            <a:br>
              <a:rPr lang="cs-CZ" dirty="0" smtClean="0"/>
            </a:br>
            <a:r>
              <a:rPr lang="cs-CZ" dirty="0" smtClean="0"/>
              <a:t>- výroba výbušnin, hnojiv, léků, barviv a laků</a:t>
            </a:r>
            <a:br>
              <a:rPr lang="cs-CZ" dirty="0" smtClean="0"/>
            </a:br>
            <a:r>
              <a:rPr lang="cs-CZ" dirty="0" smtClean="0"/>
              <a:t>- okysličovadlo v raketové technice</a:t>
            </a:r>
            <a:br>
              <a:rPr lang="cs-CZ" dirty="0" smtClean="0"/>
            </a:br>
            <a:r>
              <a:rPr lang="cs-CZ" dirty="0" smtClean="0"/>
              <a:t>- výroba organických sloučenin</a:t>
            </a:r>
            <a:endParaRPr lang="cs-CZ" dirty="0"/>
          </a:p>
        </p:txBody>
      </p:sp>
      <p:pic>
        <p:nvPicPr>
          <p:cNvPr id="21506" name="Picture 2" descr="http://upload.wikimedia.org/wikipedia/commons/thumb/9/9b/Salpetersaeure.jpg/220px-Salpetersae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42852"/>
            <a:ext cx="1912845" cy="26432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oubor:Stilles Mineralwass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42852"/>
            <a:ext cx="2500330" cy="290546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Kyselina uhličitá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H₂CO₃</a:t>
            </a:r>
          </a:p>
          <a:p>
            <a:r>
              <a:rPr lang="cs-CZ" dirty="0" smtClean="0"/>
              <a:t>slabá nestálá kyselina, </a:t>
            </a:r>
            <a:br>
              <a:rPr lang="cs-CZ" dirty="0" smtClean="0"/>
            </a:br>
            <a:r>
              <a:rPr lang="cs-CZ" dirty="0" smtClean="0"/>
              <a:t>teplem se snadno rozkládá</a:t>
            </a:r>
          </a:p>
          <a:p>
            <a:r>
              <a:rPr lang="cs-CZ" dirty="0" smtClean="0"/>
              <a:t>je složkou dešťových srážek a přírodní vody</a:t>
            </a:r>
          </a:p>
          <a:p>
            <a:r>
              <a:rPr lang="cs-CZ" dirty="0" smtClean="0"/>
              <a:t>způsobuje přechodnou tvrdost vody</a:t>
            </a:r>
          </a:p>
          <a:p>
            <a:r>
              <a:rPr lang="cs-CZ" dirty="0" smtClean="0"/>
              <a:t>Využití:</a:t>
            </a:r>
            <a:br>
              <a:rPr lang="cs-CZ" dirty="0" smtClean="0"/>
            </a:br>
            <a:r>
              <a:rPr lang="cs-CZ" dirty="0" smtClean="0"/>
              <a:t>- v potravinářství (perlivé nápoje)</a:t>
            </a:r>
            <a:br>
              <a:rPr lang="cs-CZ" dirty="0" smtClean="0"/>
            </a:br>
            <a:r>
              <a:rPr lang="cs-CZ" dirty="0" smtClean="0"/>
              <a:t>- přírodní minerální vody (kyselky)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Kyselina fosforečná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k. </a:t>
            </a:r>
            <a:r>
              <a:rPr lang="cs-CZ" dirty="0" err="1" smtClean="0"/>
              <a:t>trihydrogenfosforečná</a:t>
            </a:r>
            <a:endParaRPr lang="cs-CZ" dirty="0" smtClean="0"/>
          </a:p>
          <a:p>
            <a:r>
              <a:rPr lang="cs-CZ" dirty="0" smtClean="0"/>
              <a:t>H₃PO₄</a:t>
            </a:r>
          </a:p>
          <a:p>
            <a:r>
              <a:rPr lang="cs-CZ" dirty="0" smtClean="0"/>
              <a:t>středně silná kyselina</a:t>
            </a:r>
          </a:p>
          <a:p>
            <a:r>
              <a:rPr lang="cs-CZ" dirty="0" smtClean="0"/>
              <a:t>tvoří bezbarvé tvrdé krystalky</a:t>
            </a:r>
          </a:p>
          <a:p>
            <a:r>
              <a:rPr lang="cs-CZ" dirty="0" smtClean="0"/>
              <a:t>jejich rozpouštěním ve vodě vzniká 85% roztok kyseliny</a:t>
            </a:r>
          </a:p>
          <a:p>
            <a:r>
              <a:rPr lang="cs-CZ" dirty="0" smtClean="0"/>
              <a:t>Využití:</a:t>
            </a:r>
            <a:br>
              <a:rPr lang="cs-CZ" dirty="0" smtClean="0"/>
            </a:br>
            <a:r>
              <a:rPr lang="cs-CZ" dirty="0" smtClean="0"/>
              <a:t>- při zpracování ropy</a:t>
            </a:r>
            <a:br>
              <a:rPr lang="cs-CZ" dirty="0" smtClean="0"/>
            </a:br>
            <a:r>
              <a:rPr lang="cs-CZ" dirty="0" smtClean="0"/>
              <a:t>- při úpravě kovů</a:t>
            </a:r>
            <a:br>
              <a:rPr lang="cs-CZ" dirty="0" smtClean="0"/>
            </a:br>
            <a:r>
              <a:rPr lang="cs-CZ" dirty="0" smtClean="0"/>
              <a:t>- při výrobě nealkoholických nápojů (E338)</a:t>
            </a:r>
            <a:br>
              <a:rPr lang="cs-CZ" dirty="0" smtClean="0"/>
            </a:br>
            <a:r>
              <a:rPr lang="cs-CZ" dirty="0" smtClean="0"/>
              <a:t>- při výrobě zubních tmelů</a:t>
            </a:r>
            <a:endParaRPr lang="cs-CZ" dirty="0"/>
          </a:p>
        </p:txBody>
      </p:sp>
      <p:pic>
        <p:nvPicPr>
          <p:cNvPr id="22530" name="Picture 2" descr="Soubor:Glass c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00042"/>
            <a:ext cx="2697828" cy="21431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249</TotalTime>
  <Words>647</Words>
  <Application>Microsoft Office PowerPoint</Application>
  <PresentationFormat>Předvádění na obrazovce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Slunovrat</vt:lpstr>
      <vt:lpstr>Kyslíkaté kyseliny</vt:lpstr>
      <vt:lpstr>Charakteristika</vt:lpstr>
      <vt:lpstr>Názvosloví kyselin</vt:lpstr>
      <vt:lpstr>Utvořte vzorec kyseliny sírové</vt:lpstr>
      <vt:lpstr>Významné kyslíkaté kyseliny</vt:lpstr>
      <vt:lpstr>Kyselina sírová (vitriol)</vt:lpstr>
      <vt:lpstr>Kyselina dusičná</vt:lpstr>
      <vt:lpstr>Kyselina uhličitá</vt:lpstr>
      <vt:lpstr>Kyselina fosforečná</vt:lpstr>
      <vt:lpstr>Vytvořte názvy nebo vzorce</vt:lpstr>
      <vt:lpstr>Zapište děje chemickými rovnicemi</vt:lpstr>
      <vt:lpstr>Shrnutí Doplňte text</vt:lpstr>
      <vt:lpstr>Řešení shrnutí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Kyslíkaté kyseliny</dc:title>
  <dc:creator>Vlastnik</dc:creator>
  <cp:lastModifiedBy>Svatka</cp:lastModifiedBy>
  <cp:revision>27</cp:revision>
  <dcterms:created xsi:type="dcterms:W3CDTF">2012-10-03T17:42:44Z</dcterms:created>
  <dcterms:modified xsi:type="dcterms:W3CDTF">2013-01-08T17:41:17Z</dcterms:modified>
</cp:coreProperties>
</file>